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6"/>
  </p:notesMasterIdLst>
  <p:sldIdLst>
    <p:sldId id="256" r:id="rId2"/>
    <p:sldId id="258" r:id="rId3"/>
    <p:sldId id="260" r:id="rId4"/>
    <p:sldId id="259" r:id="rId5"/>
    <p:sldId id="261" r:id="rId6"/>
    <p:sldId id="257" r:id="rId7"/>
    <p:sldId id="293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62" r:id="rId16"/>
    <p:sldId id="286" r:id="rId17"/>
    <p:sldId id="287" r:id="rId18"/>
    <p:sldId id="295" r:id="rId19"/>
    <p:sldId id="265" r:id="rId20"/>
    <p:sldId id="290" r:id="rId21"/>
    <p:sldId id="291" r:id="rId22"/>
    <p:sldId id="292" r:id="rId23"/>
    <p:sldId id="294" r:id="rId24"/>
    <p:sldId id="264" r:id="rId25"/>
    <p:sldId id="274" r:id="rId26"/>
    <p:sldId id="275" r:id="rId27"/>
    <p:sldId id="276" r:id="rId28"/>
    <p:sldId id="277" r:id="rId29"/>
    <p:sldId id="269" r:id="rId30"/>
    <p:sldId id="271" r:id="rId31"/>
    <p:sldId id="270" r:id="rId32"/>
    <p:sldId id="278" r:id="rId33"/>
    <p:sldId id="272" r:id="rId34"/>
    <p:sldId id="273" r:id="rId35"/>
  </p:sldIdLst>
  <p:sldSz cx="7559675" cy="3240088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Gotham" panose="02000804040000020004" pitchFamily="2" charset="0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Giorgio" initials="GG" lastIdx="1" clrIdx="0">
    <p:extLst>
      <p:ext uri="{19B8F6BF-5375-455C-9EA6-DF929625EA0E}">
        <p15:presenceInfo xmlns:p15="http://schemas.microsoft.com/office/powerpoint/2012/main" userId="5763900301c3f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5A"/>
    <a:srgbClr val="273C5E"/>
    <a:srgbClr val="1C1E21"/>
    <a:srgbClr val="FF733F"/>
    <a:srgbClr val="6CAF3B"/>
    <a:srgbClr val="D37BCF"/>
    <a:srgbClr val="00B7D9"/>
    <a:srgbClr val="FD743F"/>
    <a:srgbClr val="6AAD31"/>
    <a:srgbClr val="D17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30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944D-9EBA-4360-BE45-F3CBD8A07AE0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69863" y="1143000"/>
            <a:ext cx="71977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AC660-1C07-4D3D-9893-08FC24A41A8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4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530264"/>
            <a:ext cx="5669756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701796"/>
            <a:ext cx="5669756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2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72505"/>
            <a:ext cx="1630055" cy="2745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72505"/>
            <a:ext cx="4795669" cy="2745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52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807773"/>
            <a:ext cx="6520220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2168309"/>
            <a:ext cx="6520220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8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89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2505"/>
            <a:ext cx="6520220" cy="62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794272"/>
            <a:ext cx="319809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1183532"/>
            <a:ext cx="319809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794272"/>
            <a:ext cx="321384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1183532"/>
            <a:ext cx="321384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72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20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28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466513"/>
            <a:ext cx="3827085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0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466513"/>
            <a:ext cx="3827085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0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862523"/>
            <a:ext cx="6520220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47D5-898D-4A4A-9774-F600FBBF784C}" type="datetimeFigureOut">
              <a:rPr lang="it-IT" smtClean="0"/>
              <a:t>18/10/2022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3003082"/>
            <a:ext cx="2551390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2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E4EDA-FBFE-CF00-57D7-888E2278D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dirty="0" err="1">
                <a:solidFill>
                  <a:srgbClr val="00D95A"/>
                </a:solidFill>
                <a:latin typeface="Gotham" panose="02000804040000020004" pitchFamily="2" charset="0"/>
              </a:rPr>
              <a:t>Spotiworld</a:t>
            </a:r>
            <a:r>
              <a:rPr lang="it-IT" dirty="0">
                <a:latin typeface="Gotham" panose="02000804040000020004" pitchFamily="2" charset="0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2F4115-615C-2B06-0637-3C113CC2A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Analisi musicale a livello globale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09D213-2FF2-2B17-03F8-9B4BA6CC89BC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CCF713-A01A-E50A-0BFF-F835802597DD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</p:spTree>
    <p:extLst>
      <p:ext uri="{BB962C8B-B14F-4D97-AF65-F5344CB8AC3E}">
        <p14:creationId xmlns:p14="http://schemas.microsoft.com/office/powerpoint/2010/main" val="10021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572A77-9E8E-548A-5250-196CF8D2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45E4820-F209-425C-423A-A73D5394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FC33D0-3892-F80F-6FAE-D75A1F4F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3A9798-8AB0-E73E-4C39-CE8266DB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91822">
            <a:off x="-153473" y="-155652"/>
            <a:ext cx="631034" cy="6310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31C04A-41C9-70F2-B1D5-A0C59BCB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137504" y="2809796"/>
            <a:ext cx="589623" cy="5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87A79D2-29EE-365E-911E-EE9E5ACE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A2BDBC5-B6B6-9F92-10F2-2E1C2AE16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202">
            <a:off x="-221479" y="2819041"/>
            <a:ext cx="631034" cy="63103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6E74600-FF41-E3BF-A5D2-63A802F0A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8511">
            <a:off x="7180256" y="-197681"/>
            <a:ext cx="577867" cy="5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63B21D-FD98-151F-038E-77F88B2D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FE58800-AE93-0679-7178-5E5B5CC6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31631">
            <a:off x="-157819" y="-236675"/>
            <a:ext cx="631034" cy="6310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CBD593E-C179-9603-E866-F5E52DA0F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0920">
            <a:off x="7221503" y="2895496"/>
            <a:ext cx="452719" cy="4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B072A-EB71-8243-DBE2-C0EFFBF87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31" y="218802"/>
            <a:ext cx="1002225" cy="249970"/>
          </a:xfrm>
        </p:spPr>
        <p:txBody>
          <a:bodyPr>
            <a:no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Top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9B0472-54A5-7CEA-38C4-55D139097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107" y="468773"/>
            <a:ext cx="3599481" cy="2662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Numero di archi: 2423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Grado medio non pesato: 67.3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Grado medio pesato: 499.5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Mediana: 582.0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Moda: 590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Densità: 0.94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Nodo grado massimo pesato  Canada: 779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Nodo grado minimo pesato Turchia: 23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Transitività: 0.98</a:t>
            </a: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9A44E06-7795-385F-1844-757313BAE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4" y="468772"/>
            <a:ext cx="3599480" cy="2662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Numero di archi: 2556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Grado medio non pesato: 71.0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Grado medio pesato: 912.6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Mediana: 949.5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Moda: 722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Densità: 1.0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Nodo grado massimo pesato Ecuador: 1187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Nodo grado minimo pesato Turchia: 413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Transitività: 1.0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AED1088-D44E-E0BC-9556-916E801B8565}"/>
              </a:ext>
            </a:extLst>
          </p:cNvPr>
          <p:cNvCxnSpPr/>
          <p:nvPr/>
        </p:nvCxnSpPr>
        <p:spPr>
          <a:xfrm flipV="1">
            <a:off x="3732591" y="509286"/>
            <a:ext cx="0" cy="26219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CF19D13A-1CFF-AA84-2398-5D801EA66605}"/>
              </a:ext>
            </a:extLst>
          </p:cNvPr>
          <p:cNvSpPr txBox="1">
            <a:spLocks/>
          </p:cNvSpPr>
          <p:nvPr/>
        </p:nvSpPr>
        <p:spPr>
          <a:xfrm>
            <a:off x="5125712" y="218803"/>
            <a:ext cx="1002225" cy="2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endParaRPr lang="it-IT" sz="16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7123CA7-ABDA-6F23-4CF8-3EE1DF5DD1D2}"/>
              </a:ext>
            </a:extLst>
          </p:cNvPr>
          <p:cNvSpPr txBox="1">
            <a:spLocks/>
          </p:cNvSpPr>
          <p:nvPr/>
        </p:nvSpPr>
        <p:spPr>
          <a:xfrm>
            <a:off x="2310356" y="148796"/>
            <a:ext cx="2844465" cy="249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dati del 1 giugno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4FACBC-897D-7F6A-F8F7-B9785A4B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353">
            <a:off x="-182409" y="-242462"/>
            <a:ext cx="631034" cy="6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1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BB53D27A-1F97-0F5E-829F-E07E12F3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" y="0"/>
            <a:ext cx="3525275" cy="3240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4939CC3-606E-C7B3-6F89-813063B05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2" y="0"/>
            <a:ext cx="3529464" cy="32400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3938D8-D164-1A33-0BC4-C9C6008CF61F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Maggiore affinità</a:t>
            </a:r>
          </a:p>
        </p:txBody>
      </p:sp>
    </p:spTree>
    <p:extLst>
      <p:ext uri="{BB962C8B-B14F-4D97-AF65-F5344CB8AC3E}">
        <p14:creationId xmlns:p14="http://schemas.microsoft.com/office/powerpoint/2010/main" val="31164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B66CFD-1A82-002F-8EA5-EEE9BBB9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2" y="0"/>
            <a:ext cx="3548033" cy="32400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FF2B26-FBDE-4911-D8C8-41E5E881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09" y="0"/>
            <a:ext cx="3589292" cy="32400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CD43D-34A8-E916-478C-34126B9E2663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Minore affinità</a:t>
            </a:r>
          </a:p>
        </p:txBody>
      </p:sp>
    </p:spTree>
    <p:extLst>
      <p:ext uri="{BB962C8B-B14F-4D97-AF65-F5344CB8AC3E}">
        <p14:creationId xmlns:p14="http://schemas.microsoft.com/office/powerpoint/2010/main" val="152123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837063-A0F4-F328-6291-3026081A5497}"/>
              </a:ext>
            </a:extLst>
          </p:cNvPr>
          <p:cNvSpPr txBox="1"/>
          <p:nvPr/>
        </p:nvSpPr>
        <p:spPr>
          <a:xfrm>
            <a:off x="2315639" y="-52086"/>
            <a:ext cx="292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Centralità di un nodo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C4BD4-3732-8983-F379-3EB84DA2ED3D}"/>
              </a:ext>
            </a:extLst>
          </p:cNvPr>
          <p:cNvSpPr txBox="1"/>
          <p:nvPr/>
        </p:nvSpPr>
        <p:spPr>
          <a:xfrm>
            <a:off x="99086" y="283569"/>
            <a:ext cx="736149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La centralità di un nodo è la misura di quanto un nodo o più nodi sono centrali all’interno della rete esistono vari metodi per misurare la centralità.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Degree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acquisisce importanza tanto più alto è il suo grado.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quanto un nodo fa da ‘’ponte’’ nel trasferire le informazioni all’interno della rete.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nodi con percorsi medi più corti per arrivare agli altri nodi.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acquistisce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importanza in base all’importanza dei nodi a lui connessi.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Katz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uguale alla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ma senza possibilità di propagare centralità nulla.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variante della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, fa si che la centralità propagata venga attenuata, non sempre se si è amici di una persona importante si è allo stesso modo importanti. 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B1B063-4F81-586C-0C37-C6E3BD8C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6697" y="-163191"/>
            <a:ext cx="511565" cy="5115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457F6-4B9B-FD14-D2D4-F04DDF22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1692">
            <a:off x="7303892" y="2920643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37" y="93648"/>
            <a:ext cx="6393790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535428" y="2991200"/>
            <a:ext cx="4488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Studiare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non avrebbe portato informazioni utili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0383AB-9B97-C50C-797E-2037F7B1A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47088">
            <a:off x="6990205" y="2552427"/>
            <a:ext cx="968195" cy="9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BFBBE-5F30-E88A-C8E2-E56E7EB8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Domande di ricerca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4FF031-0464-EB79-E29E-D959BB295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                         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musicalmente parlando?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2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influenzano maggiormente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66C73CA-E25B-829E-6FF1-BAC24E2AA4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 startAt="3"/>
            </a:pP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dirty="0">
                <a:solidFill>
                  <a:srgbClr val="00D95A"/>
                </a:solidFill>
                <a:latin typeface="Gotham" panose="02000804040000020004" pitchFamily="2" charset="0"/>
              </a:rPr>
              <a:t>community</a:t>
            </a: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 che trovo nella rete rispecchiano la disposizione geografica dei </a:t>
            </a:r>
            <a:r>
              <a:rPr lang="it-IT" sz="1500" dirty="0">
                <a:solidFill>
                  <a:schemeClr val="bg1"/>
                </a:solidFill>
                <a:latin typeface="Gotham" panose="02000804040000020004" pitchFamily="2" charset="0"/>
              </a:rPr>
              <a:t>paesi?</a:t>
            </a:r>
          </a:p>
          <a:p>
            <a:pPr marL="0" indent="0">
              <a:buNone/>
            </a:pPr>
            <a:endParaRPr lang="it-IT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4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Posso prevedere se una canzone sia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adatta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a un paese 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FE1F4F-ED06-3F18-6071-FD95B6C4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301">
            <a:off x="-234303" y="-228886"/>
            <a:ext cx="802782" cy="802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939593-F5CA-68E8-36D2-48107886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8095">
            <a:off x="6971286" y="2468107"/>
            <a:ext cx="991838" cy="9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00" y="93600"/>
            <a:ext cx="6393788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179657" y="2932784"/>
            <a:ext cx="48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in reti molto dense e con alta transitività come queste restituisce valori tutti molto simili e prossimi a 1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0383AB-9B97-C50C-797E-2037F7B1A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2086">
            <a:off x="-264540" y="2621124"/>
            <a:ext cx="908047" cy="9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943" y="86699"/>
            <a:ext cx="6393788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486136" y="2991200"/>
            <a:ext cx="6348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global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misura il numero di brani in comune tra la playlist di ogni paese e la playlist Global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0383AB-9B97-C50C-797E-2037F7B1A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4129">
            <a:off x="6995550" y="2653502"/>
            <a:ext cx="783870" cy="78387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553F123-C390-A0C0-3103-85E1A57D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6396">
            <a:off x="-121233" y="-121252"/>
            <a:ext cx="373860" cy="3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0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7" y="0"/>
            <a:ext cx="6393600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2895988"/>
            <a:ext cx="755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Non avendo possibilità di poter propagare centralità nulla non avrebbe avuto senso utilizzare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katz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, mentre il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performa meglio su reti orientate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CD9BC28-8FB9-1033-78A8-00AD22AF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0" y="5614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endParaRPr lang="it-IT" sz="16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18723F4-6064-81C5-B72B-845330BC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2628">
            <a:off x="-87721" y="-121563"/>
            <a:ext cx="352559" cy="352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30E43-ABA8-BB9D-F1DF-60B7D8FFAFBA}"/>
              </a:ext>
            </a:extLst>
          </p:cNvPr>
          <p:cNvSpPr txBox="1"/>
          <p:nvPr/>
        </p:nvSpPr>
        <p:spPr>
          <a:xfrm>
            <a:off x="464238" y="504000"/>
            <a:ext cx="2955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Gli individui spesso formano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gruppi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in base ai loro interessi e noi siamo interessati a identificare questi gruppi. 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I gruppi forniscono una chiara visione globale delle interazioni degli utenti.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community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detection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si pone lo scopo di scoprire community all’interno di una rete.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Non esiste una definizione univoca di community.</a:t>
            </a:r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84B434-16CC-496A-D799-6A80B42AAAEA}"/>
              </a:ext>
            </a:extLst>
          </p:cNvPr>
          <p:cNvSpPr txBox="1"/>
          <p:nvPr/>
        </p:nvSpPr>
        <p:spPr>
          <a:xfrm>
            <a:off x="4139838" y="504000"/>
            <a:ext cx="295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Uno degli algoritmi più utilizzati per trovare community all’interno di una rete è l’algoritmo di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Luovain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L’algoritmo di </a:t>
            </a:r>
            <a:r>
              <a:rPr lang="it-IT" sz="12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massimizza un punteggio di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modularità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per ciascuna comunità, dove la modularità quantifica la qualità di aggiunta di nodi alle comunità. Ciò significa valutare quanto più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densamente connessi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sono i nodi all'interno di una comunità, rispetto a quanto sarebbero connessi in una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DE3AAAE-AA5A-6571-C993-B951EB6E62F7}"/>
              </a:ext>
            </a:extLst>
          </p:cNvPr>
          <p:cNvCxnSpPr>
            <a:cxnSpLocks/>
          </p:cNvCxnSpPr>
          <p:nvPr/>
        </p:nvCxnSpPr>
        <p:spPr>
          <a:xfrm flipV="1">
            <a:off x="3779838" y="297931"/>
            <a:ext cx="0" cy="28529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66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2FA9CE-0886-77A5-E803-FFD70EA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" y="261610"/>
            <a:ext cx="6955084" cy="29784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F26C94-74AB-C15D-1FF8-9FBAFF0D306F}"/>
              </a:ext>
            </a:extLst>
          </p:cNvPr>
          <p:cNvSpPr txBox="1"/>
          <p:nvPr/>
        </p:nvSpPr>
        <p:spPr>
          <a:xfrm>
            <a:off x="2164396" y="0"/>
            <a:ext cx="3230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top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DE0D05-4962-E577-7002-476B688E3859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17DCC"/>
                </a:solidFill>
                <a:latin typeface="Gotham" panose="02000804040000020004" pitchFamily="2" charset="0"/>
              </a:rPr>
              <a:t>47.22%</a:t>
            </a:r>
          </a:p>
          <a:p>
            <a:r>
              <a:rPr lang="it-IT" dirty="0">
                <a:solidFill>
                  <a:srgbClr val="6AAD31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FD743F"/>
                </a:solidFill>
                <a:latin typeface="Gotham" panose="02000804040000020004" pitchFamily="2" charset="0"/>
              </a:rPr>
              <a:t>13,89%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13,89%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FE2254F-5610-72DD-9024-C04190CF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1851">
            <a:off x="-168257" y="-124977"/>
            <a:ext cx="511565" cy="5115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884D5-A83C-983D-C3A7-2CF8B7CEC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363">
            <a:off x="7127061" y="2813448"/>
            <a:ext cx="584270" cy="5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00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6E521E5-2F5C-AD66-55EC-49DD27D8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6" y="261610"/>
            <a:ext cx="6939023" cy="29738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228F37-E980-F04E-0F0B-B305FABAD6EB}"/>
              </a:ext>
            </a:extLst>
          </p:cNvPr>
          <p:cNvSpPr txBox="1"/>
          <p:nvPr/>
        </p:nvSpPr>
        <p:spPr>
          <a:xfrm>
            <a:off x="2323548" y="-4610"/>
            <a:ext cx="2912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7B8963-4497-D155-7950-05262050399E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37BCF"/>
                </a:solidFill>
                <a:latin typeface="Gotham" panose="02000804040000020004" pitchFamily="2" charset="0"/>
              </a:rPr>
              <a:t>38,89%</a:t>
            </a:r>
          </a:p>
          <a:p>
            <a:r>
              <a:rPr lang="it-IT" dirty="0">
                <a:solidFill>
                  <a:srgbClr val="6CAF3B"/>
                </a:solidFill>
                <a:latin typeface="Gotham" panose="02000804040000020004" pitchFamily="2" charset="0"/>
              </a:rPr>
              <a:t>26,39%</a:t>
            </a:r>
          </a:p>
          <a:p>
            <a:r>
              <a:rPr lang="it-IT" dirty="0">
                <a:solidFill>
                  <a:srgbClr val="FF733F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9,72%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E26AFDA-30CF-F6BB-1826-32DC63080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0769">
            <a:off x="7141755" y="2789345"/>
            <a:ext cx="625903" cy="6259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AF64DAE-7B32-263E-FE96-CC9CD1325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8536" y="-172469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4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1CDE4-8E82-4AC3-5D88-5CAC147C0848}"/>
              </a:ext>
            </a:extLst>
          </p:cNvPr>
          <p:cNvSpPr txBox="1"/>
          <p:nvPr/>
        </p:nvSpPr>
        <p:spPr>
          <a:xfrm>
            <a:off x="1279985" y="0"/>
            <a:ext cx="499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Machine learning (Regressione logistica)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C18979-C3CD-87CD-64E8-F20AF36EB237}"/>
              </a:ext>
            </a:extLst>
          </p:cNvPr>
          <p:cNvSpPr txBox="1"/>
          <p:nvPr/>
        </p:nvSpPr>
        <p:spPr>
          <a:xfrm>
            <a:off x="254970" y="575042"/>
            <a:ext cx="7049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Generi: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lista di generi non del brano ma bensì dell’artista che li produce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Danceability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descrive quanto un brano sia adatto per ballare in base a una combinazione di elementi musicali tra cui tempo, stabilità del ritmo, forza del ritmo e regolarità generale. Un valore di 0.0 è meno ballabile e 1.0 è più ballabile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Energy: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va da 0.0 a 1.0 e rappresenta una misura percettiva di intensità e attività. In genere, le tracce energiche sono veloci, rumorose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Speechiness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rileva la presenza di parole pronunciate in una traccia. Più la registrazione è esclusivamente simile al parlato (es. talk show, audiolibri, poesie), più il valore dell'attributo si avvicina a 1.0</a:t>
            </a:r>
          </a:p>
          <a:p>
            <a:b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</a:br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Acousticness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misura da 0.0 a 1.0 di quanto la traccia si acustica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Instrumentalness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ci dice se una traccia non contiene voci. Più il valore della strumentalità è vicino a 1.0, maggiore è la probabilità che la traccia non contenga contenuto vocale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Valence: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va da 0.0 a 1.0 e descrive la positività musicale veicolata da un brano, i brani con valenza alta suonano più positivi (es. allegro, euforico), mentre i brani con valenza bassa hanno un suono più negativo (es. triste, depresso, arrabbiato)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Tempo: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tempo in bpm del brano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2083D0-AEB4-7E25-E059-01208926AAE0}"/>
              </a:ext>
            </a:extLst>
          </p:cNvPr>
          <p:cNvSpPr txBox="1"/>
          <p:nvPr/>
        </p:nvSpPr>
        <p:spPr>
          <a:xfrm>
            <a:off x="419746" y="338554"/>
            <a:ext cx="672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ecco le features che compongono il training 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2C63DF-581A-B0DA-6B72-9CA7EC2F20BF}"/>
              </a:ext>
            </a:extLst>
          </p:cNvPr>
          <p:cNvSpPr txBox="1"/>
          <p:nvPr/>
        </p:nvSpPr>
        <p:spPr>
          <a:xfrm>
            <a:off x="6432014" y="2729338"/>
            <a:ext cx="1415821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etichette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corrispondono ai nomi dei paesi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C23986A-7388-F121-475B-A20A22A938F3}"/>
              </a:ext>
            </a:extLst>
          </p:cNvPr>
          <p:cNvCxnSpPr/>
          <p:nvPr/>
        </p:nvCxnSpPr>
        <p:spPr>
          <a:xfrm flipV="1">
            <a:off x="6447600" y="2739600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BBB6D95-313C-E07B-779C-0948A5D5833B}"/>
              </a:ext>
            </a:extLst>
          </p:cNvPr>
          <p:cNvCxnSpPr/>
          <p:nvPr/>
        </p:nvCxnSpPr>
        <p:spPr>
          <a:xfrm>
            <a:off x="6444000" y="2743200"/>
            <a:ext cx="11183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39CF25-7DF8-5489-40F0-9DC0BA46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1391">
            <a:off x="6860928" y="-244473"/>
            <a:ext cx="873889" cy="8738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FE5E6C6-88E6-290E-1B32-8E3312027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3745">
            <a:off x="-195091" y="-204189"/>
            <a:ext cx="719723" cy="7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D7AE25-6547-73A7-332D-E7EFD04D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493" y="94938"/>
            <a:ext cx="1210687" cy="22682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Risultati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13EFD7-C9FF-5DFE-457F-C6A9AB72FDFD}"/>
              </a:ext>
            </a:extLst>
          </p:cNvPr>
          <p:cNvSpPr txBox="1"/>
          <p:nvPr/>
        </p:nvSpPr>
        <p:spPr>
          <a:xfrm>
            <a:off x="944959" y="319427"/>
            <a:ext cx="2783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Paesi con la maggiore precisione</a:t>
            </a:r>
          </a:p>
          <a:p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Paese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			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Precisione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Giappone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Grecia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Thailandia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Polonia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Italia	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Ungheria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Hong Kong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Bulgaria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Svezia		100%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Islanda		100%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C7C6D3-9B85-ECE2-A79C-B9301EF3C8E8}"/>
              </a:ext>
            </a:extLst>
          </p:cNvPr>
          <p:cNvSpPr txBox="1"/>
          <p:nvPr/>
        </p:nvSpPr>
        <p:spPr>
          <a:xfrm>
            <a:off x="4203018" y="319427"/>
            <a:ext cx="2683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Paesi con la minore precisione</a:t>
            </a:r>
          </a:p>
          <a:p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Paese	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		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Precisione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Austria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Bolivia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Ecuador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El Salvador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Guatemala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Honduras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Lussemburgo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Paraguay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Perù			0%</a:t>
            </a:r>
          </a:p>
          <a:p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Regno Unito	0%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77F8D3-C5FF-A6C7-8B8C-234828D7DC9D}"/>
              </a:ext>
            </a:extLst>
          </p:cNvPr>
          <p:cNvSpPr txBox="1"/>
          <p:nvPr/>
        </p:nvSpPr>
        <p:spPr>
          <a:xfrm>
            <a:off x="179408" y="2659051"/>
            <a:ext cx="723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Ho una precisione globale del 32,7%, il dataset è composto da 5319 voci, di cui 3723 per il training e 1596 per il dataset di test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FE8878F-602D-0305-1118-FC94AF403226}"/>
              </a:ext>
            </a:extLst>
          </p:cNvPr>
          <p:cNvCxnSpPr/>
          <p:nvPr/>
        </p:nvCxnSpPr>
        <p:spPr>
          <a:xfrm>
            <a:off x="3931013" y="399327"/>
            <a:ext cx="0" cy="22284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606D008-D015-A169-DA95-701498B6B01B}"/>
              </a:ext>
            </a:extLst>
          </p:cNvPr>
          <p:cNvCxnSpPr/>
          <p:nvPr/>
        </p:nvCxnSpPr>
        <p:spPr>
          <a:xfrm>
            <a:off x="286496" y="2667797"/>
            <a:ext cx="702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E9F0840-0FB5-C8ED-F197-F48CA81B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1454">
            <a:off x="-302597" y="-343558"/>
            <a:ext cx="964009" cy="9640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AA64AC-A874-324B-8A9C-038A8EBC8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25060">
            <a:off x="6970901" y="-271318"/>
            <a:ext cx="787461" cy="7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6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84C74C-357A-46AF-7170-AC8E4BFC312E}"/>
              </a:ext>
            </a:extLst>
          </p:cNvPr>
          <p:cNvSpPr txBox="1"/>
          <p:nvPr/>
        </p:nvSpPr>
        <p:spPr>
          <a:xfrm>
            <a:off x="1" y="-61186"/>
            <a:ext cx="217025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Paese</a:t>
            </a:r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			</a:t>
            </a:r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Precisione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Arabia Saudita		8%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Argentina		38%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Australia		2%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Austria			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Belgio			7%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Bielorussia		36%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Bolivia			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Brasile			63%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Bulgaria	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Canada			2%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Cile			33%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Colombia		9%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Sud Corea		23%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Costa Rica		20%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Danimarca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Emirati Arabi Uniti	6%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Ecuador			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Egitto			91%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El Salvador		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Estonia			12%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Filippine		71%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Finlandia		100%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Francia			60%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Germania		38%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8BBBB2-F69E-F7FB-286A-BA5B5AD1404F}"/>
              </a:ext>
            </a:extLst>
          </p:cNvPr>
          <p:cNvSpPr txBox="1"/>
          <p:nvPr/>
        </p:nvSpPr>
        <p:spPr>
          <a:xfrm>
            <a:off x="5488327" y="-61186"/>
            <a:ext cx="2170254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Paese</a:t>
            </a:r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			</a:t>
            </a:r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Precisione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Panama			50%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Paraguay		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Perù			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Polonia			100%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Portogallo		20%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Regno Unito		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Repubblica Ceca	56%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Repubblica Dominicana	23%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Romania		80%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Singapore		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Slovacchia		39%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Spagna			100%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Stati Uniti		25%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Sudafrica		47%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Svezia	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Svizzera		20%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Taiwan	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Thailandia		100%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Turchia			90%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Ucraina			40%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Ungheria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Uruguay		17%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Venezuela		3%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Vietnam		30%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CC3AB0A-0A4F-B96A-0BB6-F3502EC8FB5B}"/>
              </a:ext>
            </a:extLst>
          </p:cNvPr>
          <p:cNvSpPr txBox="1"/>
          <p:nvPr/>
        </p:nvSpPr>
        <p:spPr>
          <a:xfrm>
            <a:off x="2744164" y="-60191"/>
            <a:ext cx="217025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Paese</a:t>
            </a:r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			</a:t>
            </a:r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Precisione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Giappone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Grecia			100%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Guatemala		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Honduras		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Hong Kong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India			57%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Indonesia		54%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Irlanda			3%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Islanda	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Israele			67%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Italia			100%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Kazakistan		33%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Lettonia		13%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Lituania			80%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Lussemburgo		0%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Malesia			12%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Marocco		37%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Messico			33%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Nicaragua		3%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Nigeria			81%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Norvegia		46%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Nuova Zelanda		2%</a:t>
            </a:r>
          </a:p>
          <a:p>
            <a:r>
              <a:rPr lang="it-IT" sz="850" dirty="0">
                <a:solidFill>
                  <a:srgbClr val="00D95A"/>
                </a:solidFill>
                <a:latin typeface="Gotham" panose="02000804040000020004" pitchFamily="2" charset="0"/>
              </a:rPr>
              <a:t>Paesi Bassi		29%</a:t>
            </a:r>
          </a:p>
          <a:p>
            <a:r>
              <a:rPr lang="it-IT" sz="850" dirty="0">
                <a:solidFill>
                  <a:schemeClr val="bg1"/>
                </a:solidFill>
                <a:latin typeface="Gotham" panose="02000804040000020004" pitchFamily="2" charset="0"/>
              </a:rPr>
              <a:t>Pakistan		41%</a:t>
            </a:r>
          </a:p>
          <a:p>
            <a:endParaRPr lang="it-IT" sz="85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9B0A9455-8157-A748-CC8C-9764AEE314DE}"/>
              </a:ext>
            </a:extLst>
          </p:cNvPr>
          <p:cNvCxnSpPr/>
          <p:nvPr/>
        </p:nvCxnSpPr>
        <p:spPr>
          <a:xfrm>
            <a:off x="2361235" y="40511"/>
            <a:ext cx="0" cy="313095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2444155-1FC9-F82E-7D39-3719F42D3177}"/>
              </a:ext>
            </a:extLst>
          </p:cNvPr>
          <p:cNvCxnSpPr/>
          <p:nvPr/>
        </p:nvCxnSpPr>
        <p:spPr>
          <a:xfrm>
            <a:off x="5181599" y="40511"/>
            <a:ext cx="0" cy="313095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5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2" y="49137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rgbClr val="00D95A"/>
                </a:solidFill>
                <a:latin typeface="Gotham" panose="02000804040000020004" pitchFamily="2" charset="0"/>
              </a:rPr>
              <a:t>Bonus: può ciò che influenza le </a:t>
            </a:r>
            <a:r>
              <a:rPr lang="it-IT" sz="1600" dirty="0" err="1">
                <a:solidFill>
                  <a:srgbClr val="00D95A"/>
                </a:solidFill>
                <a:latin typeface="Gotham" panose="02000804040000020004" pitchFamily="2" charset="0"/>
              </a:rPr>
              <a:t>viral</a:t>
            </a:r>
            <a:r>
              <a:rPr lang="it-IT" sz="1600" dirty="0">
                <a:solidFill>
                  <a:srgbClr val="00D95A"/>
                </a:solidFill>
                <a:latin typeface="Gotham" panose="02000804040000020004" pitchFamily="2" charset="0"/>
              </a:rPr>
              <a:t> essere a sua volta influenzato?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E120F3-C31F-1886-FAA2-1F370F8B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07" y="751298"/>
            <a:ext cx="7292051" cy="21497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Artista			Titolo					Anno pubblicazione		Giorni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Kate Bush			Running Up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Hill			1985			    	   15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DJ Robin			Layla						2022			    	   14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Musical Youth		Pass the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Dutchie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1982			    	   12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Stephen Sanchez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Until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I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Found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You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2021			    	   11</a:t>
            </a:r>
          </a:p>
          <a:p>
            <a:pPr marL="0" indent="0">
              <a:buNone/>
            </a:pP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Keisya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Levronka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Tak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Ingin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Usai				2022			     	   9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PLAYAMANE		MIDNIGHT					2022			     	   5</a:t>
            </a:r>
          </a:p>
          <a:p>
            <a:pPr marL="0" indent="0">
              <a:buNone/>
            </a:pP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Jovem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Dionisio		ACORDA PEDRINHO			2022			     	   4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130 BPM			</a:t>
            </a:r>
            <a:r>
              <a:rPr lang="pt-BR" sz="1100" dirty="0">
                <a:solidFill>
                  <a:srgbClr val="00D95A"/>
                </a:solidFill>
                <a:latin typeface="Gotham" panose="02000804040000020004" pitchFamily="2" charset="0"/>
              </a:rPr>
              <a:t>EU JÁ SOFRI POR AMOR...		2022			     	   2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Duke &amp; Jones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Jiggle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Jiggle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2022			     	   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D1A71D-7299-9328-5A98-91B589B33805}"/>
              </a:ext>
            </a:extLst>
          </p:cNvPr>
          <p:cNvSpPr txBox="1"/>
          <p:nvPr/>
        </p:nvSpPr>
        <p:spPr>
          <a:xfrm>
            <a:off x="240872" y="441120"/>
            <a:ext cx="7077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Gotham" panose="02000804040000020004" pitchFamily="2" charset="0"/>
              </a:rPr>
              <a:t>Questi sono i primi 5 brani presenti nella playlist </a:t>
            </a:r>
            <a:r>
              <a:rPr lang="it-IT" sz="10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000" dirty="0">
                <a:solidFill>
                  <a:schemeClr val="bg1"/>
                </a:solidFill>
                <a:latin typeface="Gotham" panose="02000804040000020004" pitchFamily="2" charset="0"/>
              </a:rPr>
              <a:t> global durante i 15 giorni di raccolta dati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792358" y="2660580"/>
            <a:ext cx="919604" cy="9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1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B9F60-918A-54F9-AC8A-BF649782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0" y="91363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Raccolta dati e creazione rete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35E4B1-415B-5A2E-878B-642A4FAD5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Per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15 giorni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(1 giugno al 15    giugno 2022) sono stati intrecciati i brani musicali comuni presenti nelle playlist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72 paesi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Solo per le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playlist top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oltre al codice del brano sono stati estratti svariati dati come per esempio il tempo e la ballabilità della canzone</a:t>
            </a: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604955-4A31-810C-3546-0FE3B070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risultato è stato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30 reti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non orientate 15 top e 15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, le reali differenze le abbiamo tra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non tra reti tratte dalle stesse playlist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Entrambe le reti presentano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72 nodi.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: 2556 link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top: da 2420 a 2464 link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46590AE-5244-982D-FB98-AD716B640A51}"/>
              </a:ext>
            </a:extLst>
          </p:cNvPr>
          <p:cNvCxnSpPr/>
          <p:nvPr/>
        </p:nvCxnSpPr>
        <p:spPr>
          <a:xfrm>
            <a:off x="3768017" y="758288"/>
            <a:ext cx="0" cy="226863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9AF3F15-9269-58F0-8E95-48551B99A902}"/>
              </a:ext>
            </a:extLst>
          </p:cNvPr>
          <p:cNvCxnSpPr>
            <a:stCxn id="3" idx="1"/>
            <a:endCxn id="4" idx="3"/>
          </p:cNvCxnSpPr>
          <p:nvPr/>
        </p:nvCxnSpPr>
        <p:spPr>
          <a:xfrm>
            <a:off x="519728" y="1892607"/>
            <a:ext cx="652021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48800FA-35EB-58B4-DA2A-C9272938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2723">
            <a:off x="6907706" y="-312421"/>
            <a:ext cx="1055102" cy="10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2" y="49137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rgbClr val="00D95A"/>
                </a:solidFill>
                <a:latin typeface="Gotham" panose="02000804040000020004" pitchFamily="2" charset="0"/>
              </a:rPr>
              <a:t>Bonus: possono le top essere influenzate da fattori esterni?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E120F3-C31F-1886-FAA2-1F370F8B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11" y="744839"/>
            <a:ext cx="7292051" cy="17504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Artista			Titolo					Anno pubblicazione		Giorni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Kate Bush			Running Up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Hill			1985			    	   15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Harry Styles	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As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It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Was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	2022			    	   15</a:t>
            </a:r>
          </a:p>
          <a:p>
            <a:pPr marL="0" indent="0">
              <a:buNone/>
            </a:pP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Bad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Bunny			Me Porto Bonito				2022			    	   15</a:t>
            </a:r>
          </a:p>
          <a:p>
            <a:pPr marL="0" indent="0">
              <a:buNone/>
            </a:pP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Bad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Bunny	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Ojitos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Lindos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2022			    	   15</a:t>
            </a:r>
          </a:p>
          <a:p>
            <a:pPr marL="0" indent="0">
              <a:buNone/>
            </a:pP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Bad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Bunny	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Tití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Me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Preguntó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2022			    	   11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BTS		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Yet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To Come				2022			    	   2</a:t>
            </a:r>
          </a:p>
          <a:p>
            <a:pPr marL="0" indent="0">
              <a:buNone/>
            </a:pP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Glimpse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of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Us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Joji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						2022			    	   2</a:t>
            </a:r>
          </a:p>
          <a:p>
            <a:pPr marL="0" indent="0">
              <a:buNone/>
            </a:pPr>
            <a:endParaRPr lang="it-IT" sz="11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D1A71D-7299-9328-5A98-91B589B33805}"/>
              </a:ext>
            </a:extLst>
          </p:cNvPr>
          <p:cNvSpPr txBox="1"/>
          <p:nvPr/>
        </p:nvSpPr>
        <p:spPr>
          <a:xfrm>
            <a:off x="240872" y="408499"/>
            <a:ext cx="7077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Gotham" panose="02000804040000020004" pitchFamily="2" charset="0"/>
              </a:rPr>
              <a:t>Questi sono i primi 5 brani presenti nella playlist top global durante i 15 giorni di raccolta dati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388B9D-DCE6-E9E0-4809-2316B76356D2}"/>
              </a:ext>
            </a:extLst>
          </p:cNvPr>
          <p:cNvSpPr txBox="1"/>
          <p:nvPr/>
        </p:nvSpPr>
        <p:spPr>
          <a:xfrm>
            <a:off x="43049" y="2779404"/>
            <a:ext cx="7473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Riguardo i brani che troviamo sia nella precedente che in questa slide notiamo qualcosa di strano?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F5F51FB-3E40-9FAF-426C-4D864FCCE8DD}"/>
              </a:ext>
            </a:extLst>
          </p:cNvPr>
          <p:cNvCxnSpPr/>
          <p:nvPr/>
        </p:nvCxnSpPr>
        <p:spPr>
          <a:xfrm>
            <a:off x="43049" y="2585367"/>
            <a:ext cx="747356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083F8C1-7ACB-9D13-A6E7-528DB5F44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30822">
            <a:off x="7046174" y="-209919"/>
            <a:ext cx="759376" cy="7593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5616994-F0AB-21C1-5734-74C6D42CF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04187">
            <a:off x="-176976" y="-192846"/>
            <a:ext cx="621573" cy="6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04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97291-1727-CCE2-DAC4-2390AE27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35414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Ecco cosa notiamo di strano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1BE732-5DB8-7566-4270-BA0FB920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5" y="671332"/>
            <a:ext cx="7396223" cy="23438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Notiamo che ben due brani pubblicati negli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anni 80 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compaiono per 15 e 12 volte tra 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primi brani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della playlist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global, capisco che gli anni 80 vadano sempre di moda ma qualcosa non quadra.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La risposta è semplice, pochi giorni prima del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1 giugno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approdava su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Netflix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la quarta stagione di una popolare serie che porta il nome di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Stranger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Things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questa serie è ambientata negli anni 80 e ha come canzoni ricorrenti per tutta la quarta stagione proprio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Running Up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Hill di Kate Bush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Pass the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Dutchie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di Musical Youth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Quindi persone che neanche conoscevano la serie si sono trovate a usare queste canzoni perché spopolavano sui social e a far si che esse rientrassero nella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Ritroviamo poi Running Up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Hill anche nella playlist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top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ciò significa che alle persone una volta scoperta, la canzone, è piaciuta e hanno continuato ad ascoltarla.</a:t>
            </a:r>
            <a:endParaRPr lang="it-IT" sz="125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0C49BE-22A0-56E0-8549-FC0FEFF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205">
            <a:off x="6969027" y="2674857"/>
            <a:ext cx="785451" cy="7854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12355A-65A0-5D25-8E19-876C9190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1386">
            <a:off x="-158823" y="-275985"/>
            <a:ext cx="814446" cy="8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86A841-947E-478C-08A1-CBB6F1A1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8625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DD934A-1BD0-2877-B4E7-3112E1C2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592141"/>
            <a:ext cx="6520220" cy="2208932"/>
          </a:xfrm>
        </p:spPr>
        <p:txBody>
          <a:bodyPr>
            <a:noAutofit/>
          </a:bodyPr>
          <a:lstStyle/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Le playlist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sono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molto meno solide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rispetto alle top e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variano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con più facilità, nonostante il fatto che nelle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 paesi tendano a condividere un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maggiore numero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di brani tra loro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Molti paesi del sud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america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ascoltano la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stessa musica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e la utilizzano sui social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Paesi che generalmente sono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geograficamente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culturalmente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distanti lo sono anche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musicalmente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Il sud America, il Canada e gli Stati Uniti influenzano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maggiormente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 ma in modo tra loro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differente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Le community trovate sono un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misto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della distanza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geografica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tra i paesi e distanza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culturale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Dai risultati della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regressione logistica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possiamo farci una idea di quali paesi ascoltino musica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principalmente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prodotta in casa</a:t>
            </a:r>
          </a:p>
          <a:p>
            <a:pPr algn="just">
              <a:buFontTx/>
              <a:buChar char="-"/>
            </a:pPr>
            <a:endParaRPr lang="it-IT" dirty="0"/>
          </a:p>
          <a:p>
            <a:pPr algn="just">
              <a:buFontTx/>
              <a:buChar char="-"/>
            </a:pPr>
            <a:endParaRPr lang="it-IT" dirty="0"/>
          </a:p>
          <a:p>
            <a:pPr algn="just">
              <a:buFontTx/>
              <a:buChar char="-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98EDF5-1F5C-9181-9694-BBE51CB27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39859">
            <a:off x="-179078" y="-231020"/>
            <a:ext cx="933561" cy="9335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60A757-1E4E-D136-6E89-B4FDCC3E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184">
            <a:off x="6878233" y="2647218"/>
            <a:ext cx="933561" cy="9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9647-6C6E-850C-8283-8FBD5E18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7" y="74210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BF95-A0FD-A1D2-75CD-3AA66BD3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700477"/>
            <a:ext cx="6520220" cy="205580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Raccogliere dati per un arco di tempo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come ad esempio dai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6 ai 12 mesi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e vedere come gli eventi che accadono nel mondo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modificano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l’ascolto della musica da parte degli utenti, ma anche per avere un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dataset 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al fine di poter ottenere risultati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precisi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per quanto riguarda la parte di machine learning, vedere quali siano le canzoni e i cantanti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condivisi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 livello globale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9109CA-F7A4-87D1-9A88-629E7FF3F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0676">
            <a:off x="-250412" y="2488984"/>
            <a:ext cx="986190" cy="9861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1CCD4D-0343-395F-72A5-39860F9F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88942">
            <a:off x="6684261" y="-283551"/>
            <a:ext cx="1210622" cy="121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3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D1D803-590A-9BD7-B77A-159F61EB793A}"/>
              </a:ext>
            </a:extLst>
          </p:cNvPr>
          <p:cNvSpPr txBox="1"/>
          <p:nvPr/>
        </p:nvSpPr>
        <p:spPr>
          <a:xfrm>
            <a:off x="2573176" y="912158"/>
            <a:ext cx="241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00D95A"/>
                </a:solidFill>
                <a:latin typeface="Gotham" panose="02000804040000020004" pitchFamily="2" charset="0"/>
              </a:rPr>
              <a:t>Fine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FBD453-ECEF-0B55-7B18-38635FB33F7D}"/>
              </a:ext>
            </a:extLst>
          </p:cNvPr>
          <p:cNvSpPr txBox="1"/>
          <p:nvPr/>
        </p:nvSpPr>
        <p:spPr>
          <a:xfrm>
            <a:off x="1846865" y="1999136"/>
            <a:ext cx="38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Grazie per l’ascolto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852E73-5219-E069-020E-9DDAB05B2D84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5E2515-E823-B6F6-0C54-C1561E102FD7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</p:spTree>
    <p:extLst>
      <p:ext uri="{BB962C8B-B14F-4D97-AF65-F5344CB8AC3E}">
        <p14:creationId xmlns:p14="http://schemas.microsoft.com/office/powerpoint/2010/main" val="333797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69F3AF3-7795-73CD-1B7A-55A2FF1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5" y="261610"/>
            <a:ext cx="6953644" cy="2978478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700606-E945-F293-9741-AC4FBE8DA922}"/>
              </a:ext>
            </a:extLst>
          </p:cNvPr>
          <p:cNvSpPr txBox="1"/>
          <p:nvPr/>
        </p:nvSpPr>
        <p:spPr>
          <a:xfrm>
            <a:off x="2211440" y="0"/>
            <a:ext cx="313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Top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F6150C-72B8-8A5A-4762-F169B02E6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8945">
            <a:off x="7221734" y="-174767"/>
            <a:ext cx="511565" cy="51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9D78019-88B6-0C60-4F1A-4E28B04B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273">
            <a:off x="-150867" y="2903326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6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C5EEE77-49D3-A73B-773E-0F4CF832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7" y="261610"/>
            <a:ext cx="6949782" cy="2978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B7B35E-4B71-A102-32F5-CB674A6EA864}"/>
              </a:ext>
            </a:extLst>
          </p:cNvPr>
          <p:cNvSpPr txBox="1"/>
          <p:nvPr/>
        </p:nvSpPr>
        <p:spPr>
          <a:xfrm>
            <a:off x="2295735" y="0"/>
            <a:ext cx="2968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23C8D05-0413-BC1B-BB18-480F193C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6697" y="-163191"/>
            <a:ext cx="511565" cy="51156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A48F087-4F59-4490-C63D-50225B2D2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6131">
            <a:off x="7189926" y="2894084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3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BF708AA8-A3BD-C6B2-A4E4-86848255A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1600004"/>
            <a:ext cx="3779838" cy="1619030"/>
          </a:xfrm>
        </p:spPr>
      </p:pic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8D298D56-9BC0-CD22-B189-E541ED81A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9007"/>
            <a:ext cx="3779836" cy="1619030"/>
          </a:xfr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907DB9C-0981-5298-1B60-6E9EA3A640E9}"/>
              </a:ext>
            </a:extLst>
          </p:cNvPr>
          <p:cNvCxnSpPr>
            <a:cxnSpLocks/>
          </p:cNvCxnSpPr>
          <p:nvPr/>
        </p:nvCxnSpPr>
        <p:spPr>
          <a:xfrm>
            <a:off x="144684" y="1620043"/>
            <a:ext cx="7334196" cy="10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71">
            <a:off x="-289281" y="2950807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309306" y="-148643"/>
            <a:ext cx="419945" cy="419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58D537-6CE4-C281-5A43-40DFB07DB544}"/>
              </a:ext>
            </a:extLst>
          </p:cNvPr>
          <p:cNvSpPr txBox="1"/>
          <p:nvPr/>
        </p:nvSpPr>
        <p:spPr>
          <a:xfrm>
            <a:off x="3699044" y="-9007"/>
            <a:ext cx="37798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rete non è altro che un grafo, la rete può essere orientata o meno, essere pesata o meno.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Nel nostro caso stiamo parlando di una rete non orientata pesata dove il peso di ogni arco (link) è definito come affinità tra i paesi, l'affinità è la dimensione dell'intersezione dei brani presenti nelle due playlist dei paesi.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scale free network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è un particolare tipo di rete che segue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666B2-997F-64C2-9694-26965ECA0724}"/>
              </a:ext>
            </a:extLst>
          </p:cNvPr>
          <p:cNvSpPr txBox="1"/>
          <p:nvPr/>
        </p:nvSpPr>
        <p:spPr>
          <a:xfrm>
            <a:off x="144684" y="1650258"/>
            <a:ext cx="363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Ma cos'è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o legge di Pareto?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Be è semplicemente la regola dell'80/20, ovvero l'80% delle cose vengono prodotte nel 20% del tempo.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Questa legge è stata scoperta da Pareto un economista italiano morto nei primi del 900.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Lui analizzò il fatto che in Italia all’epoca l'80% dei soldi erano in mano al 20% degli individui.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Ecco noi possiamo applicare lo stesso principio a una rete dovel’80% del grado è in mano al 20% dei nodi.</a:t>
            </a:r>
          </a:p>
        </p:txBody>
      </p:sp>
    </p:spTree>
    <p:extLst>
      <p:ext uri="{BB962C8B-B14F-4D97-AF65-F5344CB8AC3E}">
        <p14:creationId xmlns:p14="http://schemas.microsoft.com/office/powerpoint/2010/main" val="182921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4678">
            <a:off x="-220851" y="2858552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253390" y="-149682"/>
            <a:ext cx="434396" cy="43439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CC8455-764E-6C97-7B63-53C2298A9448}"/>
              </a:ext>
            </a:extLst>
          </p:cNvPr>
          <p:cNvSpPr txBox="1"/>
          <p:nvPr/>
        </p:nvSpPr>
        <p:spPr>
          <a:xfrm>
            <a:off x="196769" y="388933"/>
            <a:ext cx="3727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modello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è caratterizzato da una distribuzione del grado che segue la distribuzione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Poisson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in contrasto con una distribuzione di tipo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14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In una rete random tutti i nodi sono simili, mentre le reti che incontriamo nella vita di tutti i giorni sono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caratterizzate da vari nodi con grado molto alto che convivono allo stesso tempo con nodi di grado basso (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scale free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).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51EB2D-A818-758E-4BEE-EB072F23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98" y="315006"/>
            <a:ext cx="2906931" cy="261006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5FF67E-CEB1-130A-4572-881E82D9B9C6}"/>
              </a:ext>
            </a:extLst>
          </p:cNvPr>
          <p:cNvSpPr txBox="1"/>
          <p:nvPr/>
        </p:nvSpPr>
        <p:spPr>
          <a:xfrm>
            <a:off x="4258600" y="2924498"/>
            <a:ext cx="290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Fonte immagine: Albert-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László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Barabási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, Network Science,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chapter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4.3, image 4.4</a:t>
            </a:r>
          </a:p>
        </p:txBody>
      </p:sp>
    </p:spTree>
    <p:extLst>
      <p:ext uri="{BB962C8B-B14F-4D97-AF65-F5344CB8AC3E}">
        <p14:creationId xmlns:p14="http://schemas.microsoft.com/office/powerpoint/2010/main" val="20649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18E70885-28C2-E017-85C5-5ADB827F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5B264D-945A-2518-0032-CB0F99F4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2563</Words>
  <Application>Microsoft Office PowerPoint</Application>
  <PresentationFormat>Personalizzato</PresentationFormat>
  <Paragraphs>263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Gotham</vt:lpstr>
      <vt:lpstr>Arial</vt:lpstr>
      <vt:lpstr>Tema di Office</vt:lpstr>
      <vt:lpstr>Spotiworld </vt:lpstr>
      <vt:lpstr>Domande di ricerca</vt:lpstr>
      <vt:lpstr>Raccolta dati e creazione 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Risultati</vt:lpstr>
      <vt:lpstr>Presentazione standard di PowerPoint</vt:lpstr>
      <vt:lpstr>Bonus: può ciò che influenza le viral essere a sua volta influenzato?</vt:lpstr>
      <vt:lpstr>Bonus: possono le top essere influenzate da fattori esterni?</vt:lpstr>
      <vt:lpstr>Ecco cosa notiamo di strano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>Gabriele Giorgio</dc:creator>
  <cp:lastModifiedBy>Gabriele Giorgio</cp:lastModifiedBy>
  <cp:revision>25</cp:revision>
  <dcterms:created xsi:type="dcterms:W3CDTF">2022-06-20T09:49:33Z</dcterms:created>
  <dcterms:modified xsi:type="dcterms:W3CDTF">2022-10-18T19:03:12Z</dcterms:modified>
</cp:coreProperties>
</file>